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9"/>
  </p:notesMasterIdLst>
  <p:sldIdLst>
    <p:sldId id="256" r:id="rId2"/>
    <p:sldId id="287" r:id="rId3"/>
    <p:sldId id="376" r:id="rId4"/>
    <p:sldId id="442" r:id="rId5"/>
    <p:sldId id="443" r:id="rId6"/>
    <p:sldId id="444" r:id="rId7"/>
    <p:sldId id="448" r:id="rId8"/>
    <p:sldId id="445" r:id="rId9"/>
    <p:sldId id="446" r:id="rId10"/>
    <p:sldId id="447" r:id="rId11"/>
    <p:sldId id="450" r:id="rId12"/>
    <p:sldId id="449" r:id="rId13"/>
    <p:sldId id="451" r:id="rId14"/>
    <p:sldId id="452" r:id="rId15"/>
    <p:sldId id="453" r:id="rId16"/>
    <p:sldId id="454" r:id="rId17"/>
    <p:sldId id="455" r:id="rId18"/>
    <p:sldId id="457" r:id="rId19"/>
    <p:sldId id="456" r:id="rId20"/>
    <p:sldId id="460" r:id="rId21"/>
    <p:sldId id="458" r:id="rId22"/>
    <p:sldId id="465" r:id="rId23"/>
    <p:sldId id="464" r:id="rId24"/>
    <p:sldId id="461" r:id="rId25"/>
    <p:sldId id="463" r:id="rId26"/>
    <p:sldId id="462" r:id="rId27"/>
    <p:sldId id="292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CDAC1-6FCA-45D2-8937-C5FBB2AD5D5F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B60C3-44C3-43DA-B37B-CB760CF063A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03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4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8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75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  <p:pic>
        <p:nvPicPr>
          <p:cNvPr id="1026" name="Picture 2" descr="CODERS.BAY | Linz">
            <a:extLst>
              <a:ext uri="{FF2B5EF4-FFF2-40B4-BE49-F238E27FC236}">
                <a16:creationId xmlns:a16="http://schemas.microsoft.com/office/drawing/2014/main" id="{C079F84A-0229-4246-9A37-875D50694A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829" y="95760"/>
            <a:ext cx="675176" cy="6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16B5CE6-3974-FC3B-9867-B0477F818A95}"/>
              </a:ext>
            </a:extLst>
          </p:cNvPr>
          <p:cNvSpPr txBox="1"/>
          <p:nvPr userDrawn="1"/>
        </p:nvSpPr>
        <p:spPr>
          <a:xfrm>
            <a:off x="0" y="6524986"/>
            <a:ext cx="12192000" cy="36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de-AT" sz="1100" dirty="0">
                <a:solidFill>
                  <a:schemeClr val="bg1"/>
                </a:solidFill>
              </a:rPr>
              <a:t>CODERSBAY / WEBENTWICKLUNG</a:t>
            </a:r>
          </a:p>
        </p:txBody>
      </p:sp>
      <p:pic>
        <p:nvPicPr>
          <p:cNvPr id="2050" name="Picture 2" descr="Node.js – Wikipedia"/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137" y="133088"/>
            <a:ext cx="1018182" cy="62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33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42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90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7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0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00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1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2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6B5CE6-3974-FC3B-9867-B0477F818A95}"/>
              </a:ext>
            </a:extLst>
          </p:cNvPr>
          <p:cNvSpPr txBox="1"/>
          <p:nvPr userDrawn="1"/>
        </p:nvSpPr>
        <p:spPr>
          <a:xfrm>
            <a:off x="0" y="6524986"/>
            <a:ext cx="12192000" cy="36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de-AT" sz="1100" dirty="0">
                <a:solidFill>
                  <a:schemeClr val="bg1"/>
                </a:solidFill>
              </a:rPr>
              <a:t>CODERSBAY / WEBENTWICKLUNG</a:t>
            </a:r>
          </a:p>
        </p:txBody>
      </p:sp>
    </p:spTree>
    <p:extLst>
      <p:ext uri="{BB962C8B-B14F-4D97-AF65-F5344CB8AC3E}">
        <p14:creationId xmlns:p14="http://schemas.microsoft.com/office/powerpoint/2010/main" val="415554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nodejs.org/docs/latest/api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Statu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odejs.org/e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/>
              <a:t>Backend Entwicklung </a:t>
            </a:r>
            <a:br>
              <a:rPr lang="de-AT" sz="2800" dirty="0"/>
            </a:br>
            <a:r>
              <a:rPr lang="de-AT" sz="2800" dirty="0"/>
              <a:t>mit </a:t>
            </a:r>
            <a:br>
              <a:rPr lang="de-AT" sz="2800" dirty="0"/>
            </a:br>
            <a:r>
              <a:rPr lang="de-AT" sz="2800" dirty="0" err="1"/>
              <a:t>Nodejs</a:t>
            </a:r>
            <a:endParaRPr lang="de-AT" sz="2800" dirty="0"/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954" y="2642238"/>
            <a:ext cx="2675772" cy="163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692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3662" y="291553"/>
            <a:ext cx="8915402" cy="1371600"/>
          </a:xfrm>
        </p:spPr>
        <p:txBody>
          <a:bodyPr/>
          <a:lstStyle/>
          <a:p>
            <a:r>
              <a:rPr lang="de-AT" dirty="0"/>
              <a:t>Wer nutzt </a:t>
            </a:r>
            <a:r>
              <a:rPr lang="de-AT" dirty="0" err="1"/>
              <a:t>Nodejs</a:t>
            </a:r>
            <a:r>
              <a:rPr lang="de-AT" dirty="0"/>
              <a:t>?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74937"/>
            <a:ext cx="8880349" cy="4911103"/>
          </a:xfr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884" y="1663153"/>
            <a:ext cx="1657234" cy="13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8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Node</a:t>
            </a:r>
            <a:r>
              <a:rPr lang="de-AT" dirty="0"/>
              <a:t> im Terminal ausführen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Jeder </a:t>
            </a:r>
            <a:r>
              <a:rPr lang="de-AT" dirty="0" err="1"/>
              <a:t>Javascript</a:t>
            </a:r>
            <a:r>
              <a:rPr lang="de-AT" dirty="0"/>
              <a:t> Befehl kann mit Hilfe von </a:t>
            </a:r>
            <a:r>
              <a:rPr lang="de-AT" dirty="0" err="1"/>
              <a:t>Node</a:t>
            </a:r>
            <a:r>
              <a:rPr lang="de-AT" dirty="0"/>
              <a:t> in der Konsole bzw. dem VS Code Terminal ausgeführt werden  </a:t>
            </a:r>
          </a:p>
          <a:p>
            <a:r>
              <a:rPr lang="de-AT" dirty="0"/>
              <a:t>Um </a:t>
            </a:r>
            <a:r>
              <a:rPr lang="de-AT" dirty="0" err="1"/>
              <a:t>Javascript</a:t>
            </a:r>
            <a:r>
              <a:rPr lang="de-AT" dirty="0"/>
              <a:t> auszuführen muss zuvor der Befehl </a:t>
            </a:r>
            <a:r>
              <a:rPr lang="de-AT" dirty="0" err="1"/>
              <a:t>node</a:t>
            </a:r>
            <a:r>
              <a:rPr lang="de-AT" dirty="0"/>
              <a:t> ausgeführt werden</a:t>
            </a:r>
          </a:p>
          <a:p>
            <a:r>
              <a:rPr lang="de-AT" dirty="0"/>
              <a:t>Um eine Datei auszuführen wird der Befehl </a:t>
            </a:r>
            <a:r>
              <a:rPr lang="de-AT" dirty="0" err="1"/>
              <a:t>node</a:t>
            </a:r>
            <a:r>
              <a:rPr lang="de-AT" dirty="0"/>
              <a:t> + Dateiname eingegeben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Bsp</a:t>
            </a:r>
            <a:r>
              <a:rPr lang="en-US" dirty="0"/>
              <a:t>: node ./index.js)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03" t="770" r="3873" b="28463"/>
          <a:stretch/>
        </p:blipFill>
        <p:spPr>
          <a:xfrm>
            <a:off x="3500988" y="4685685"/>
            <a:ext cx="5190024" cy="150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10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Node</a:t>
            </a:r>
            <a:r>
              <a:rPr lang="de-AT" dirty="0"/>
              <a:t> Native Modules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Mit Node.js out-</a:t>
            </a:r>
            <a:r>
              <a:rPr lang="de-AT" dirty="0" err="1"/>
              <a:t>of</a:t>
            </a:r>
            <a:r>
              <a:rPr lang="de-AT" dirty="0"/>
              <a:t>-</a:t>
            </a:r>
            <a:r>
              <a:rPr lang="de-AT" dirty="0" err="1"/>
              <a:t>the</a:t>
            </a:r>
            <a:r>
              <a:rPr lang="de-AT" dirty="0"/>
              <a:t>-box mitgelieferte Module / Funktionen</a:t>
            </a:r>
          </a:p>
          <a:p>
            <a:r>
              <a:rPr lang="de-AT" dirty="0"/>
              <a:t>Doku dazu: </a:t>
            </a:r>
            <a:r>
              <a:rPr lang="de-AT" dirty="0">
                <a:hlinkClick r:id="rId2"/>
              </a:rPr>
              <a:t>https://nodejs.org/docs/latest/api/</a:t>
            </a:r>
            <a:r>
              <a:rPr lang="de-AT" dirty="0"/>
              <a:t> </a:t>
            </a:r>
          </a:p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791" y="3340786"/>
            <a:ext cx="3248417" cy="285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75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Node</a:t>
            </a:r>
            <a:r>
              <a:rPr lang="de-AT" dirty="0"/>
              <a:t> Übung Filesystem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26122" y="2057400"/>
            <a:ext cx="7479324" cy="4404946"/>
          </a:xfrm>
        </p:spPr>
        <p:txBody>
          <a:bodyPr>
            <a:normAutofit/>
          </a:bodyPr>
          <a:lstStyle/>
          <a:p>
            <a:r>
              <a:rPr lang="de-AT" dirty="0"/>
              <a:t>Das Native Modul Filesystem dient dazu, Dateien über </a:t>
            </a:r>
            <a:r>
              <a:rPr lang="de-AT" dirty="0" err="1"/>
              <a:t>Node</a:t>
            </a:r>
            <a:r>
              <a:rPr lang="de-AT" dirty="0"/>
              <a:t> zu erstellen, auszulesen, bzw. anzupassen</a:t>
            </a:r>
          </a:p>
          <a:p>
            <a:r>
              <a:rPr lang="de-AT" dirty="0"/>
              <a:t>Gemeinsam:</a:t>
            </a:r>
            <a:br>
              <a:rPr lang="de-AT" dirty="0"/>
            </a:br>
            <a:r>
              <a:rPr lang="de-AT" dirty="0"/>
              <a:t>Erstelle eine neue Text-Datei „message.txt“ mit Hilfe </a:t>
            </a:r>
            <a:br>
              <a:rPr lang="de-AT" dirty="0"/>
            </a:br>
            <a:r>
              <a:rPr lang="de-AT" dirty="0"/>
              <a:t>des </a:t>
            </a:r>
            <a:r>
              <a:rPr lang="de-AT" dirty="0" err="1"/>
              <a:t>fs</a:t>
            </a:r>
            <a:r>
              <a:rPr lang="de-AT" dirty="0"/>
              <a:t> Moduls</a:t>
            </a:r>
          </a:p>
          <a:p>
            <a:r>
              <a:rPr lang="de-AT" dirty="0"/>
              <a:t>Übung für euch unter</a:t>
            </a:r>
            <a:br>
              <a:rPr lang="de-AT" dirty="0"/>
            </a:br>
            <a:r>
              <a:rPr lang="de-AT" dirty="0"/>
              <a:t>0. Eure Codebeispiele/Name/</a:t>
            </a:r>
            <a:r>
              <a:rPr lang="de-AT" dirty="0" err="1"/>
              <a:t>Node</a:t>
            </a:r>
            <a:r>
              <a:rPr lang="de-AT" dirty="0"/>
              <a:t>:</a:t>
            </a:r>
            <a:br>
              <a:rPr lang="de-AT" dirty="0"/>
            </a:br>
            <a:r>
              <a:rPr lang="de-AT" dirty="0"/>
              <a:t>Mach dich mit der </a:t>
            </a:r>
            <a:r>
              <a:rPr lang="de-AT" dirty="0" err="1"/>
              <a:t>Node</a:t>
            </a:r>
            <a:r>
              <a:rPr lang="de-AT" dirty="0"/>
              <a:t> Doku vertraut und </a:t>
            </a:r>
            <a:r>
              <a:rPr lang="de-DE" dirty="0"/>
              <a:t>schreibe ein </a:t>
            </a:r>
            <a:r>
              <a:rPr lang="de-DE" dirty="0" err="1"/>
              <a:t>Node</a:t>
            </a:r>
            <a:r>
              <a:rPr lang="de-DE" dirty="0"/>
              <a:t> Programm um die zuvor erstellt Text Datei auszulesen und in der Konsole auszugeben</a:t>
            </a:r>
          </a:p>
          <a:p>
            <a:r>
              <a:rPr lang="de-DE" dirty="0"/>
              <a:t>Erweitere die Datei um folgenden Text: „\</a:t>
            </a:r>
            <a:r>
              <a:rPr lang="de-DE" dirty="0" err="1"/>
              <a:t>nHallo</a:t>
            </a:r>
            <a:r>
              <a:rPr lang="de-DE" dirty="0"/>
              <a:t> von [Dein Name]“</a:t>
            </a:r>
            <a:br>
              <a:rPr lang="de-DE" dirty="0"/>
            </a:br>
            <a:r>
              <a:rPr lang="de-DE" dirty="0"/>
              <a:t>Tipp: </a:t>
            </a:r>
            <a:r>
              <a:rPr lang="de-DE" dirty="0" err="1">
                <a:solidFill>
                  <a:srgbClr val="FF0000"/>
                </a:solidFill>
              </a:rPr>
              <a:t>append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>
                <a:solidFill>
                  <a:srgbClr val="FF0000"/>
                </a:solidFill>
              </a:rPr>
              <a:t>File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466" y="2472788"/>
            <a:ext cx="4285534" cy="178708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577" y="4563158"/>
            <a:ext cx="2335312" cy="15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37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71427" b="31948"/>
          <a:stretch/>
        </p:blipFill>
        <p:spPr>
          <a:xfrm>
            <a:off x="7455877" y="1556488"/>
            <a:ext cx="4334814" cy="246336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NPM </a:t>
            </a:r>
            <a:r>
              <a:rPr lang="de-AT" dirty="0" err="1"/>
              <a:t>Node</a:t>
            </a:r>
            <a:r>
              <a:rPr lang="de-AT" dirty="0"/>
              <a:t> Package Manager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5592" y="2057400"/>
            <a:ext cx="6881446" cy="41372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AT" dirty="0"/>
              <a:t>NPM kommt out-</a:t>
            </a:r>
            <a:r>
              <a:rPr lang="de-AT" dirty="0" err="1"/>
              <a:t>of</a:t>
            </a:r>
            <a:r>
              <a:rPr lang="de-AT" dirty="0"/>
              <a:t>-</a:t>
            </a:r>
            <a:r>
              <a:rPr lang="de-AT" dirty="0" err="1"/>
              <a:t>the</a:t>
            </a:r>
            <a:r>
              <a:rPr lang="de-AT" dirty="0"/>
              <a:t>-box mit der Installation von </a:t>
            </a:r>
            <a:r>
              <a:rPr lang="de-AT" dirty="0" err="1"/>
              <a:t>node</a:t>
            </a:r>
            <a:endParaRPr lang="de-AT" dirty="0"/>
          </a:p>
          <a:p>
            <a:pPr>
              <a:lnSpc>
                <a:spcPct val="150000"/>
              </a:lnSpc>
            </a:pPr>
            <a:r>
              <a:rPr lang="de-AT" dirty="0"/>
              <a:t>Stellt eine unglaublich nützliche Sammlung an zahlreichen JavaScript Komponenten (Packages) zur Verfügung</a:t>
            </a:r>
          </a:p>
          <a:p>
            <a:pPr>
              <a:lnSpc>
                <a:spcPct val="150000"/>
              </a:lnSpc>
            </a:pPr>
            <a:r>
              <a:rPr lang="de-AT" dirty="0"/>
              <a:t>&gt;2000000 Packages</a:t>
            </a:r>
          </a:p>
          <a:p>
            <a:pPr>
              <a:lnSpc>
                <a:spcPct val="150000"/>
              </a:lnSpc>
            </a:pPr>
            <a:r>
              <a:rPr lang="de-AT" dirty="0"/>
              <a:t>Größte Software Bibliothek der Welt</a:t>
            </a: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8440572" y="3941363"/>
            <a:ext cx="267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https://www.npmjs.com/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9946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NPM Projekt starten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9725" y="2057400"/>
            <a:ext cx="6556152" cy="4137259"/>
          </a:xfrm>
        </p:spPr>
        <p:txBody>
          <a:bodyPr/>
          <a:lstStyle/>
          <a:p>
            <a:r>
              <a:rPr lang="de-AT" dirty="0"/>
              <a:t>Im VS-Code Terminal: Navigiere zum Ordner (0. Eure Codebeispiele/</a:t>
            </a:r>
            <a:r>
              <a:rPr lang="de-AT" dirty="0" err="1"/>
              <a:t>Node</a:t>
            </a:r>
            <a:r>
              <a:rPr lang="de-AT" dirty="0"/>
              <a:t>) indem du ein neues NPM Projekt starten möchtest</a:t>
            </a:r>
          </a:p>
          <a:p>
            <a:r>
              <a:rPr lang="de-AT" dirty="0"/>
              <a:t>Mit dem Befehl </a:t>
            </a:r>
            <a:r>
              <a:rPr lang="de-AT" dirty="0" err="1"/>
              <a:t>npm</a:t>
            </a:r>
            <a:r>
              <a:rPr lang="de-AT" dirty="0"/>
              <a:t> </a:t>
            </a:r>
            <a:r>
              <a:rPr lang="de-AT" dirty="0" err="1"/>
              <a:t>init</a:t>
            </a:r>
            <a:r>
              <a:rPr lang="de-AT" dirty="0"/>
              <a:t> wird ein neues Projekt gestartet</a:t>
            </a:r>
          </a:p>
          <a:p>
            <a:pPr lvl="1"/>
            <a:r>
              <a:rPr lang="de-AT" dirty="0"/>
              <a:t>Beantworte die Fragen die gestellt werden</a:t>
            </a:r>
          </a:p>
          <a:p>
            <a:pPr lvl="1"/>
            <a:r>
              <a:rPr lang="de-AT" dirty="0"/>
              <a:t>Ein </a:t>
            </a:r>
            <a:r>
              <a:rPr lang="de-AT" dirty="0" err="1"/>
              <a:t>package.json</a:t>
            </a:r>
            <a:r>
              <a:rPr lang="de-AT" dirty="0"/>
              <a:t> (</a:t>
            </a:r>
            <a:r>
              <a:rPr lang="de-AT" dirty="0" err="1"/>
              <a:t>Config</a:t>
            </a:r>
            <a:r>
              <a:rPr lang="de-AT" dirty="0"/>
              <a:t>-)</a:t>
            </a:r>
            <a:r>
              <a:rPr lang="de-AT" dirty="0" err="1"/>
              <a:t>file</a:t>
            </a:r>
            <a:r>
              <a:rPr lang="de-AT" dirty="0"/>
              <a:t> wird erstellt</a:t>
            </a:r>
          </a:p>
          <a:p>
            <a:pPr marL="0" indent="0">
              <a:buNone/>
            </a:pPr>
            <a:endParaRPr lang="de-AT" dirty="0"/>
          </a:p>
          <a:p>
            <a:pPr lvl="1"/>
            <a:endParaRPr lang="de-AT" dirty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71427" b="31948"/>
          <a:stretch/>
        </p:blipFill>
        <p:spPr>
          <a:xfrm>
            <a:off x="7455877" y="1556488"/>
            <a:ext cx="4334814" cy="2463366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8440572" y="3941363"/>
            <a:ext cx="267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https://www.npmjs.com/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2011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NPM Gruppenübung „</a:t>
            </a:r>
            <a:r>
              <a:rPr lang="de-AT" dirty="0" err="1"/>
              <a:t>Cowsay</a:t>
            </a:r>
            <a:r>
              <a:rPr lang="de-AT" dirty="0"/>
              <a:t>“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9725" y="2057400"/>
            <a:ext cx="6556152" cy="4137259"/>
          </a:xfrm>
        </p:spPr>
        <p:txBody>
          <a:bodyPr/>
          <a:lstStyle/>
          <a:p>
            <a:r>
              <a:rPr lang="de-AT" dirty="0" err="1"/>
              <a:t>Gemeinam</a:t>
            </a:r>
            <a:r>
              <a:rPr lang="de-AT" dirty="0"/>
              <a:t> schreiben wir mit Hilfe von </a:t>
            </a:r>
            <a:r>
              <a:rPr lang="de-AT" dirty="0" err="1"/>
              <a:t>npm</a:t>
            </a:r>
            <a:r>
              <a:rPr lang="de-AT" dirty="0"/>
              <a:t> ein Programm das eine Kuh zum sprechen bringt</a:t>
            </a:r>
          </a:p>
          <a:p>
            <a:r>
              <a:rPr lang="de-AT" dirty="0"/>
              <a:t>Modul „</a:t>
            </a:r>
            <a:r>
              <a:rPr lang="de-AT" dirty="0" err="1"/>
              <a:t>cowsay</a:t>
            </a:r>
            <a:r>
              <a:rPr lang="de-AT" dirty="0"/>
              <a:t>“ in </a:t>
            </a:r>
            <a:r>
              <a:rPr lang="de-AT" dirty="0" err="1"/>
              <a:t>npm</a:t>
            </a:r>
            <a:r>
              <a:rPr lang="de-AT" dirty="0"/>
              <a:t> </a:t>
            </a:r>
            <a:r>
              <a:rPr lang="de-AT" dirty="0" err="1"/>
              <a:t>library</a:t>
            </a:r>
            <a:r>
              <a:rPr lang="de-AT" dirty="0"/>
              <a:t> suchen und finden</a:t>
            </a:r>
          </a:p>
          <a:p>
            <a:r>
              <a:rPr lang="de-AT" dirty="0" err="1"/>
              <a:t>npm</a:t>
            </a:r>
            <a:r>
              <a:rPr lang="de-AT" dirty="0"/>
              <a:t> </a:t>
            </a:r>
            <a:r>
              <a:rPr lang="de-AT" dirty="0" err="1"/>
              <a:t>install</a:t>
            </a:r>
            <a:r>
              <a:rPr lang="de-AT" dirty="0"/>
              <a:t> </a:t>
            </a:r>
            <a:r>
              <a:rPr lang="de-AT" dirty="0" err="1"/>
              <a:t>cowsay</a:t>
            </a:r>
            <a:r>
              <a:rPr lang="de-AT" dirty="0"/>
              <a:t> (</a:t>
            </a:r>
            <a:r>
              <a:rPr lang="de-AT" dirty="0" err="1"/>
              <a:t>kurzform</a:t>
            </a:r>
            <a:r>
              <a:rPr lang="de-AT" dirty="0"/>
              <a:t> </a:t>
            </a:r>
            <a:r>
              <a:rPr lang="de-AT" dirty="0" err="1"/>
              <a:t>npm</a:t>
            </a:r>
            <a:r>
              <a:rPr lang="de-AT" dirty="0"/>
              <a:t> i </a:t>
            </a:r>
            <a:r>
              <a:rPr lang="de-AT" dirty="0" err="1"/>
              <a:t>cowsay</a:t>
            </a:r>
            <a:r>
              <a:rPr lang="de-AT" dirty="0"/>
              <a:t>)</a:t>
            </a:r>
          </a:p>
          <a:p>
            <a:r>
              <a:rPr lang="de-AT" dirty="0"/>
              <a:t>Lass die Kuh etwas sagen</a:t>
            </a:r>
          </a:p>
          <a:p>
            <a:r>
              <a:rPr lang="de-AT" dirty="0"/>
              <a:t>Lass die Kuh etwas denken</a:t>
            </a:r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  <a:p>
            <a:pPr lvl="1"/>
            <a:endParaRPr lang="de-AT" dirty="0"/>
          </a:p>
          <a:p>
            <a:endParaRPr lang="en-US" dirty="0"/>
          </a:p>
        </p:txBody>
      </p:sp>
      <p:pic>
        <p:nvPicPr>
          <p:cNvPr id="4098" name="Picture 2" descr="File:Cow cartoon 04.svg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18" y="2057400"/>
            <a:ext cx="4023343" cy="283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9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0760" y="685800"/>
            <a:ext cx="9818078" cy="1371600"/>
          </a:xfrm>
        </p:spPr>
        <p:txBody>
          <a:bodyPr/>
          <a:lstStyle/>
          <a:p>
            <a:r>
              <a:rPr lang="de-AT" dirty="0"/>
              <a:t>NPM Übungen Superhelden und </a:t>
            </a:r>
            <a:r>
              <a:rPr lang="de-AT" dirty="0" err="1"/>
              <a:t>Fibonacci</a:t>
            </a:r>
            <a:r>
              <a:rPr lang="de-AT" dirty="0"/>
              <a:t> 2.0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9725" y="2057400"/>
            <a:ext cx="6705621" cy="413725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AT" dirty="0"/>
              <a:t>Nutze das </a:t>
            </a:r>
            <a:r>
              <a:rPr lang="de-AT" dirty="0" err="1"/>
              <a:t>npm</a:t>
            </a:r>
            <a:r>
              <a:rPr lang="de-AT" dirty="0"/>
              <a:t> Modul „</a:t>
            </a:r>
            <a:r>
              <a:rPr lang="de-AT" dirty="0" err="1"/>
              <a:t>superheroes</a:t>
            </a:r>
            <a:r>
              <a:rPr lang="de-AT" dirty="0"/>
              <a:t>“ um einen zufälligen Namen eines Superhelden zu generieren und in der Konsole auszugeben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(Optional) Nutze das </a:t>
            </a:r>
            <a:r>
              <a:rPr lang="de-AT" dirty="0" err="1"/>
              <a:t>npm</a:t>
            </a:r>
            <a:r>
              <a:rPr lang="de-AT" dirty="0"/>
              <a:t> Modul „</a:t>
            </a:r>
            <a:r>
              <a:rPr lang="de-AT" dirty="0" err="1"/>
              <a:t>fibonacci</a:t>
            </a:r>
            <a:r>
              <a:rPr lang="de-AT" dirty="0"/>
              <a:t>“ um die ersten 10 </a:t>
            </a:r>
            <a:r>
              <a:rPr lang="de-AT" dirty="0" err="1"/>
              <a:t>fibonacci</a:t>
            </a:r>
            <a:r>
              <a:rPr lang="de-AT" dirty="0"/>
              <a:t> Zahlen zu loggen</a:t>
            </a:r>
          </a:p>
          <a:p>
            <a:endParaRPr lang="de-AT" dirty="0"/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  <a:p>
            <a:pPr lvl="1"/>
            <a:endParaRPr lang="de-AT" dirty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714" y="2057400"/>
            <a:ext cx="2752791" cy="29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68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 err="1"/>
              <a:t>Nodejs</a:t>
            </a:r>
            <a:r>
              <a:rPr lang="de-AT" sz="2800" dirty="0"/>
              <a:t> + Express</a:t>
            </a:r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090" y="2242039"/>
            <a:ext cx="1906989" cy="11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992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b="8816"/>
          <a:stretch/>
        </p:blipFill>
        <p:spPr>
          <a:xfrm>
            <a:off x="-1" y="0"/>
            <a:ext cx="12192001" cy="65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9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6F2BD-014F-4CE8-F0A5-D27F59C9E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22" y="501162"/>
            <a:ext cx="8915402" cy="1371600"/>
          </a:xfrm>
        </p:spPr>
        <p:txBody>
          <a:bodyPr/>
          <a:lstStyle/>
          <a:p>
            <a:r>
              <a:rPr lang="de-AT" dirty="0"/>
              <a:t>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EE4AEB-AC98-AED7-8380-7DB99A4C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250" y="1956652"/>
            <a:ext cx="4913503" cy="5006131"/>
          </a:xfrm>
        </p:spPr>
        <p:txBody>
          <a:bodyPr>
            <a:normAutofit/>
          </a:bodyPr>
          <a:lstStyle/>
          <a:p>
            <a:r>
              <a:rPr lang="de-AT" dirty="0"/>
              <a:t>Grundlagen zu Backend Entwicklung</a:t>
            </a:r>
          </a:p>
          <a:p>
            <a:r>
              <a:rPr lang="de-AT" dirty="0"/>
              <a:t>Grundlagen zu </a:t>
            </a:r>
            <a:r>
              <a:rPr lang="de-AT" dirty="0" err="1"/>
              <a:t>Nodejs</a:t>
            </a:r>
            <a:endParaRPr lang="de-AT" dirty="0"/>
          </a:p>
          <a:p>
            <a:r>
              <a:rPr lang="de-AT" dirty="0"/>
              <a:t>Node Package Manager NPM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sz="1600" dirty="0"/>
          </a:p>
          <a:p>
            <a:pPr lvl="1"/>
            <a:endParaRPr lang="de-AT" dirty="0"/>
          </a:p>
          <a:p>
            <a:pPr lvl="1"/>
            <a:endParaRPr lang="de-AT" dirty="0"/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  <a:p>
            <a:pPr lvl="2"/>
            <a:endParaRPr lang="de-AT" dirty="0"/>
          </a:p>
          <a:p>
            <a:endParaRPr lang="de-AT" dirty="0"/>
          </a:p>
        </p:txBody>
      </p:sp>
      <p:pic>
        <p:nvPicPr>
          <p:cNvPr id="3074" name="Picture 2" descr="Node.js –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954" y="2136282"/>
            <a:ext cx="4375882" cy="267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513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Express?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1838" y="1935480"/>
            <a:ext cx="7201682" cy="4137259"/>
          </a:xfrm>
        </p:spPr>
        <p:txBody>
          <a:bodyPr>
            <a:normAutofit fontScale="92500"/>
          </a:bodyPr>
          <a:lstStyle/>
          <a:p>
            <a:r>
              <a:rPr lang="de-DE" dirty="0"/>
              <a:t>Express ist ein beliebtes, leichtgewichtiges und flexibles Webanwendungs-Framework für Node.js. </a:t>
            </a:r>
          </a:p>
          <a:p>
            <a:r>
              <a:rPr lang="de-DE" dirty="0"/>
              <a:t>Es erleichtert die Erstellung von Webanwendungen und APIs durch Bereitstellung einer Reihe von Funktionen und Werkzeugen, um die Entwicklung zu beschleunigen</a:t>
            </a:r>
          </a:p>
          <a:p>
            <a:r>
              <a:rPr lang="de-DE" dirty="0"/>
              <a:t>Häufige Anwendungsfälle (werden wir alle kennen lernen):</a:t>
            </a:r>
          </a:p>
          <a:p>
            <a:pPr lvl="1"/>
            <a:r>
              <a:rPr lang="de-DE" b="1" dirty="0"/>
              <a:t>Routing:</a:t>
            </a:r>
            <a:r>
              <a:rPr lang="de-DE" dirty="0"/>
              <a:t> Express ermöglicht das Definieren von Routen, um Anforderungen an bestimmte Endpunkte (URLs) zu verknüpfen</a:t>
            </a:r>
          </a:p>
          <a:p>
            <a:pPr lvl="1"/>
            <a:r>
              <a:rPr lang="de-DE" b="1" dirty="0"/>
              <a:t>Middleware:</a:t>
            </a:r>
            <a:r>
              <a:rPr lang="de-DE" dirty="0"/>
              <a:t> Express verwendet Middleware, um Anforderungen zwischen dem Eintreffen und der Verarbeitung durch die Route zu verarbeiten</a:t>
            </a:r>
          </a:p>
          <a:p>
            <a:pPr lvl="1"/>
            <a:r>
              <a:rPr lang="de-DE" b="1" dirty="0"/>
              <a:t>Vorlagen (Templates):</a:t>
            </a:r>
            <a:r>
              <a:rPr lang="de-DE" dirty="0"/>
              <a:t> Express unterstützt verschiedene Vorlagen-</a:t>
            </a:r>
            <a:r>
              <a:rPr lang="de-DE" dirty="0" err="1"/>
              <a:t>Engines</a:t>
            </a:r>
            <a:r>
              <a:rPr lang="de-DE" dirty="0"/>
              <a:t> (EJS), um dynamische HTML-Inhalte zu generieren.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821" y="1935480"/>
            <a:ext cx="4115157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66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Webserver mit </a:t>
            </a:r>
            <a:r>
              <a:rPr lang="de-AT" dirty="0" err="1"/>
              <a:t>Nodejs</a:t>
            </a:r>
            <a:r>
              <a:rPr lang="de-AT" dirty="0"/>
              <a:t> + Express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95" y="2227972"/>
            <a:ext cx="11074010" cy="37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72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1EFFB65-5A7A-E58B-6F6A-6A069712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149533"/>
            <a:ext cx="7707508" cy="626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94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AF92BA-E398-045D-6D7A-A969BF66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74" y="685800"/>
            <a:ext cx="8915402" cy="1371600"/>
          </a:xfrm>
        </p:spPr>
        <p:txBody>
          <a:bodyPr/>
          <a:lstStyle/>
          <a:p>
            <a:r>
              <a:rPr lang="de-AT" dirty="0"/>
              <a:t>Übung dein erster Webserver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F48250-87F6-9AF3-75FB-54AE03F3C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057400"/>
            <a:ext cx="6591300" cy="4137259"/>
          </a:xfrm>
        </p:spPr>
        <p:txBody>
          <a:bodyPr/>
          <a:lstStyle/>
          <a:p>
            <a:r>
              <a:rPr lang="de-AT" dirty="0"/>
              <a:t>Schreibe deinen ersten eigenen Webserver der auf gewisse Endpoints reagiert (Beispiel „./</a:t>
            </a:r>
            <a:r>
              <a:rPr lang="de-AT" dirty="0" err="1"/>
              <a:t>home</a:t>
            </a:r>
            <a:r>
              <a:rPr lang="de-AT" dirty="0"/>
              <a:t>“)</a:t>
            </a:r>
          </a:p>
          <a:p>
            <a:r>
              <a:rPr lang="de-AT" dirty="0"/>
              <a:t>einen Status zurückliefert</a:t>
            </a:r>
          </a:p>
          <a:p>
            <a:r>
              <a:rPr lang="de-AT" dirty="0"/>
              <a:t>eine Antwort liefert in </a:t>
            </a:r>
            <a:r>
              <a:rPr lang="de-AT" dirty="0" err="1"/>
              <a:t>From</a:t>
            </a:r>
            <a:r>
              <a:rPr lang="de-AT" dirty="0"/>
              <a:t> von minimalem HTML </a:t>
            </a:r>
            <a:r>
              <a:rPr lang="de-AT" dirty="0" err="1"/>
              <a:t>Bsp</a:t>
            </a:r>
            <a:r>
              <a:rPr lang="de-AT" dirty="0"/>
              <a:t>: &lt;h1&gt;Homepage&lt;/h1&gt; </a:t>
            </a:r>
          </a:p>
          <a:p>
            <a:r>
              <a:rPr lang="de-AT" dirty="0"/>
              <a:t>Starte deinen Webserver mit der Hilfe von </a:t>
            </a:r>
            <a:r>
              <a:rPr lang="de-AT" dirty="0" err="1"/>
              <a:t>nodemon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2F5C19-CB28-EAFB-3481-5A63C255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359" y="1247774"/>
            <a:ext cx="3839568" cy="517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35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B6D0C-D844-6826-160D-505C283A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HTTP Request Status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7C02DC-70DD-4407-88A0-6DE4935A0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299" y="2057400"/>
            <a:ext cx="8915402" cy="4137259"/>
          </a:xfrm>
        </p:spPr>
        <p:txBody>
          <a:bodyPr/>
          <a:lstStyle/>
          <a:p>
            <a:r>
              <a:rPr lang="de-AT" dirty="0" err="1"/>
              <a:t>wdwdffe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8012A6-EC89-321C-2588-CE53568E1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8" y="1949907"/>
            <a:ext cx="8830907" cy="387721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FBE489C-3672-8375-3305-A98F53E84D85}"/>
              </a:ext>
            </a:extLst>
          </p:cNvPr>
          <p:cNvSpPr txBox="1"/>
          <p:nvPr/>
        </p:nvSpPr>
        <p:spPr>
          <a:xfrm>
            <a:off x="1721263" y="5825327"/>
            <a:ext cx="8093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hlinkClick r:id="rId3"/>
              </a:rPr>
              <a:t>https://developer.mozilla.org/en-US/docs/Web/HTTP/Status</a:t>
            </a:r>
            <a:r>
              <a:rPr lang="de-AT" dirty="0"/>
              <a:t>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7B2A253-C23E-944E-483F-6585DDE40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802146"/>
            <a:ext cx="6267450" cy="243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1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1F8777-89FA-DB1C-0AFF-A1583EB8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Postman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F3A19B-83D3-84F5-8987-D7D23C0F0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57400"/>
            <a:ext cx="7705726" cy="4137259"/>
          </a:xfrm>
        </p:spPr>
        <p:txBody>
          <a:bodyPr/>
          <a:lstStyle/>
          <a:p>
            <a:r>
              <a:rPr lang="de-AT" dirty="0"/>
              <a:t>Mit Hilfe von Postman können HTTP </a:t>
            </a:r>
            <a:r>
              <a:rPr lang="de-AT" dirty="0" err="1"/>
              <a:t>Requests</a:t>
            </a:r>
            <a:r>
              <a:rPr lang="de-AT" dirty="0"/>
              <a:t> abgegeben werden ohne ein aufwändiges Frontend bauen zu müssen</a:t>
            </a:r>
          </a:p>
          <a:p>
            <a:r>
              <a:rPr lang="de-AT" dirty="0"/>
              <a:t>Erstelle einen Postman Account </a:t>
            </a:r>
          </a:p>
          <a:p>
            <a:r>
              <a:rPr lang="de-AT" dirty="0"/>
              <a:t>Download Postman Desktop um </a:t>
            </a:r>
            <a:r>
              <a:rPr lang="de-AT" dirty="0" err="1"/>
              <a:t>localhost</a:t>
            </a:r>
            <a:r>
              <a:rPr lang="de-AT" dirty="0"/>
              <a:t> </a:t>
            </a:r>
            <a:r>
              <a:rPr lang="de-AT" dirty="0" err="1"/>
              <a:t>endpoints</a:t>
            </a:r>
            <a:r>
              <a:rPr lang="de-AT" dirty="0"/>
              <a:t> testen zu können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4CB6C5-932B-E953-C0AF-CCF4452CE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974" y="2057400"/>
            <a:ext cx="2305051" cy="224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42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9E0C8-22A0-132D-6A49-EC4EC68E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663341"/>
            <a:ext cx="10287000" cy="1371600"/>
          </a:xfrm>
        </p:spPr>
        <p:txBody>
          <a:bodyPr/>
          <a:lstStyle/>
          <a:p>
            <a:r>
              <a:rPr lang="de-AT" dirty="0"/>
              <a:t>Vorbereitung auf </a:t>
            </a:r>
            <a:r>
              <a:rPr lang="de-AT" dirty="0" err="1"/>
              <a:t>Full</a:t>
            </a:r>
            <a:r>
              <a:rPr lang="de-AT" dirty="0"/>
              <a:t>-Stack Projekt </a:t>
            </a:r>
            <a:r>
              <a:rPr lang="de-AT" dirty="0" err="1"/>
              <a:t>To</a:t>
            </a:r>
            <a:r>
              <a:rPr lang="de-AT" dirty="0"/>
              <a:t>-Do Liste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19AFB7-6616-F9F2-FC67-5913068B9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2057400"/>
            <a:ext cx="6372225" cy="4137259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Zielbild: Webapplikation für eine einfache </a:t>
            </a:r>
            <a:r>
              <a:rPr lang="de-AT" dirty="0" err="1"/>
              <a:t>To</a:t>
            </a:r>
            <a:r>
              <a:rPr lang="de-AT" dirty="0"/>
              <a:t>-Do Liste wobei Daten dafür in einer </a:t>
            </a:r>
            <a:r>
              <a:rPr lang="de-AT" dirty="0" err="1"/>
              <a:t>mySQL</a:t>
            </a:r>
            <a:r>
              <a:rPr lang="de-AT" dirty="0"/>
              <a:t> Datenbank liegen. Ein vorgeschalteter Login (Username + Passwort) dient zur </a:t>
            </a:r>
            <a:r>
              <a:rPr lang="de-AT" dirty="0" err="1"/>
              <a:t>Authorisierung</a:t>
            </a:r>
            <a:r>
              <a:rPr lang="de-AT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Frontend mit HTML, CSS, </a:t>
            </a:r>
            <a:r>
              <a:rPr lang="de-AT" dirty="0" err="1"/>
              <a:t>Javascript</a:t>
            </a:r>
            <a:r>
              <a:rPr lang="de-AT" dirty="0"/>
              <a:t> aufbauen mit Testdaten (</a:t>
            </a:r>
            <a:r>
              <a:rPr lang="de-AT" dirty="0" err="1"/>
              <a:t>Hardcodiert</a:t>
            </a:r>
            <a:r>
              <a:rPr lang="de-AT" dirty="0"/>
              <a:t> Username + Passwort) und temporäre Änderungsfunktionen (Refresh der Seite setzt alle Änderungen wieder zurück)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Daten werden in Browser Storage (</a:t>
            </a:r>
            <a:r>
              <a:rPr lang="de-AT" dirty="0" err="1"/>
              <a:t>Local</a:t>
            </a:r>
            <a:r>
              <a:rPr lang="de-AT" dirty="0"/>
              <a:t> Storage, Cookies) gespeichert und daraus geladen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Daten werden aus einer </a:t>
            </a:r>
            <a:r>
              <a:rPr lang="de-AT" dirty="0" err="1"/>
              <a:t>mySQL</a:t>
            </a:r>
            <a:r>
              <a:rPr lang="de-AT" dirty="0"/>
              <a:t> Datenbank geladen und Änderungen in der Datenbank persistiert</a:t>
            </a:r>
            <a:br>
              <a:rPr lang="de-AT" dirty="0"/>
            </a:br>
            <a:endParaRPr lang="de-AT" dirty="0"/>
          </a:p>
          <a:p>
            <a:pPr marL="342900" indent="-342900">
              <a:buFont typeface="+mj-lt"/>
              <a:buAutoNum type="arabicPeriod"/>
            </a:pP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D9FAFA-6E3F-F1D9-FCF7-1F584398E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4" r="7828" b="9305"/>
          <a:stretch/>
        </p:blipFill>
        <p:spPr>
          <a:xfrm>
            <a:off x="7448550" y="2057400"/>
            <a:ext cx="4219575" cy="38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42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15C6C17-3994-268F-CD9B-1F627A31A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213" y="370652"/>
            <a:ext cx="8127574" cy="2736443"/>
          </a:xfrm>
        </p:spPr>
        <p:txBody>
          <a:bodyPr/>
          <a:lstStyle/>
          <a:p>
            <a:r>
              <a:rPr lang="de-AT" dirty="0"/>
              <a:t>Viel Erfolg beim Entwickeln!</a:t>
            </a:r>
          </a:p>
        </p:txBody>
      </p:sp>
      <p:pic>
        <p:nvPicPr>
          <p:cNvPr id="2050" name="Picture 2" descr="CODERS.BAY | Linz">
            <a:extLst>
              <a:ext uri="{FF2B5EF4-FFF2-40B4-BE49-F238E27FC236}">
                <a16:creationId xmlns:a16="http://schemas.microsoft.com/office/drawing/2014/main" id="{FC92A2D7-CD40-5160-E3FA-7A115A1EC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119" y="3768185"/>
            <a:ext cx="1507761" cy="150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14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eine Web Applikation?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87728"/>
            <a:ext cx="10717037" cy="410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1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7399"/>
          <a:stretch/>
        </p:blipFill>
        <p:spPr>
          <a:xfrm>
            <a:off x="0" y="11575"/>
            <a:ext cx="12192000" cy="660825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81964" y="125105"/>
            <a:ext cx="310549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Frontend</a:t>
            </a:r>
            <a:endParaRPr lang="de-DE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955893" y="125104"/>
            <a:ext cx="310549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Backend</a:t>
            </a:r>
            <a:endParaRPr lang="de-DE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8912213" y="125104"/>
            <a:ext cx="327978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Datenbank</a:t>
            </a:r>
            <a:endParaRPr lang="de-DE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935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Frontend - Backend Technologien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30"/>
          <a:stretch/>
        </p:blipFill>
        <p:spPr>
          <a:xfrm>
            <a:off x="809914" y="2057400"/>
            <a:ext cx="10174609" cy="368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16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Technolgien</a:t>
            </a:r>
            <a:r>
              <a:rPr lang="de-AT" dirty="0"/>
              <a:t> im Trend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1096" t="10561"/>
          <a:stretch/>
        </p:blipFill>
        <p:spPr>
          <a:xfrm>
            <a:off x="4374855" y="1899139"/>
            <a:ext cx="3442290" cy="445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Download </a:t>
            </a:r>
            <a:r>
              <a:rPr lang="de-AT" dirty="0" err="1"/>
              <a:t>Nodejs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02478" y="5427786"/>
            <a:ext cx="8915402" cy="413725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https://nodejs.org/en</a:t>
            </a:r>
            <a:endParaRPr lang="en-US" dirty="0"/>
          </a:p>
          <a:p>
            <a:r>
              <a:rPr lang="en-US" dirty="0"/>
              <a:t>PC </a:t>
            </a:r>
            <a:r>
              <a:rPr lang="en-US" dirty="0" err="1"/>
              <a:t>neu</a:t>
            </a:r>
            <a:r>
              <a:rPr lang="en-US" dirty="0"/>
              <a:t> </a:t>
            </a:r>
            <a:r>
              <a:rPr lang="en-US" dirty="0" err="1"/>
              <a:t>starten</a:t>
            </a:r>
            <a:r>
              <a:rPr lang="en-US" dirty="0"/>
              <a:t>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2729" b="20023"/>
          <a:stretch/>
        </p:blipFill>
        <p:spPr>
          <a:xfrm>
            <a:off x="1709927" y="1914847"/>
            <a:ext cx="8374381" cy="35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33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</a:t>
            </a:r>
            <a:r>
              <a:rPr lang="de-AT" dirty="0" err="1"/>
              <a:t>Nodejs</a:t>
            </a:r>
            <a:r>
              <a:rPr lang="de-AT" dirty="0"/>
              <a:t>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8300" y="2057400"/>
            <a:ext cx="6960577" cy="4137259"/>
          </a:xfrm>
        </p:spPr>
        <p:txBody>
          <a:bodyPr/>
          <a:lstStyle/>
          <a:p>
            <a:r>
              <a:rPr lang="en-US" i="1" dirty="0"/>
              <a:t>As an asynchronous event-driven JavaScript runtime, Node.js is designed to build scalable network applications</a:t>
            </a:r>
          </a:p>
          <a:p>
            <a:r>
              <a:rPr lang="de-AT" dirty="0" err="1"/>
              <a:t>Javascript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: Ermöglicht es </a:t>
            </a:r>
            <a:r>
              <a:rPr lang="de-AT" dirty="0" err="1"/>
              <a:t>Javascript</a:t>
            </a:r>
            <a:r>
              <a:rPr lang="de-AT" dirty="0"/>
              <a:t> außerhalb vom Browser laufen zu lassen </a:t>
            </a:r>
            <a:r>
              <a:rPr lang="de-AT" dirty="0">
                <a:sym typeface="Wingdings" panose="05000000000000000000" pitchFamily="2" charset="2"/>
              </a:rPr>
              <a:t> Serverseitige Programmierung</a:t>
            </a:r>
          </a:p>
          <a:p>
            <a:r>
              <a:rPr lang="de-AT" dirty="0" err="1">
                <a:sym typeface="Wingdings" panose="05000000000000000000" pitchFamily="2" charset="2"/>
              </a:rPr>
              <a:t>Asynchronous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and</a:t>
            </a:r>
            <a:r>
              <a:rPr lang="de-AT" dirty="0">
                <a:sym typeface="Wingdings" panose="05000000000000000000" pitchFamily="2" charset="2"/>
              </a:rPr>
              <a:t> event-</a:t>
            </a:r>
            <a:r>
              <a:rPr lang="de-AT" dirty="0" err="1">
                <a:sym typeface="Wingdings" panose="05000000000000000000" pitchFamily="2" charset="2"/>
              </a:rPr>
              <a:t>driven</a:t>
            </a:r>
            <a:r>
              <a:rPr lang="de-AT" dirty="0">
                <a:sym typeface="Wingdings" panose="05000000000000000000" pitchFamily="2" charset="2"/>
              </a:rPr>
              <a:t>:</a:t>
            </a:r>
            <a:br>
              <a:rPr lang="de-AT" dirty="0">
                <a:sym typeface="Wingdings" panose="05000000000000000000" pitchFamily="2" charset="2"/>
              </a:rPr>
            </a:br>
            <a:r>
              <a:rPr lang="de-DE" dirty="0"/>
              <a:t>Ermöglicht eine effiziente parallele Verarbeitung ohne abgegeben </a:t>
            </a:r>
            <a:r>
              <a:rPr lang="de-DE" dirty="0" err="1"/>
              <a:t>Requests</a:t>
            </a:r>
            <a:r>
              <a:rPr lang="de-DE" dirty="0"/>
              <a:t> gegenseitig zu blockieren</a:t>
            </a:r>
            <a:r>
              <a:rPr lang="de-AT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516" y="2127739"/>
            <a:ext cx="2425139" cy="17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97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Vorteile von </a:t>
            </a:r>
            <a:r>
              <a:rPr lang="de-AT" dirty="0" err="1"/>
              <a:t>Nodejs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5" y="2222848"/>
            <a:ext cx="10893875" cy="25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20277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E729BF"/>
      </a:accent1>
      <a:accent2>
        <a:srgbClr val="AD17D5"/>
      </a:accent2>
      <a:accent3>
        <a:srgbClr val="7029E7"/>
      </a:accent3>
      <a:accent4>
        <a:srgbClr val="2E35D9"/>
      </a:accent4>
      <a:accent5>
        <a:srgbClr val="2980E7"/>
      </a:accent5>
      <a:accent6>
        <a:srgbClr val="17BDD5"/>
      </a:accent6>
      <a:hlink>
        <a:srgbClr val="3F64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4BB0DD-7324-45C4-B5A6-14D95BB9F6E7}">
  <we:reference id="wa104380862" version="1.5.0.0" store="de-DE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788</Words>
  <Application>Microsoft Office PowerPoint</Application>
  <PresentationFormat>Breitbild</PresentationFormat>
  <Paragraphs>95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Arial</vt:lpstr>
      <vt:lpstr>Avenir Next LT Pro</vt:lpstr>
      <vt:lpstr>Avenir Next LT Pro Light</vt:lpstr>
      <vt:lpstr>Calibri</vt:lpstr>
      <vt:lpstr>EncaseVTI</vt:lpstr>
      <vt:lpstr>Backend Entwicklung  mit  Nodejs</vt:lpstr>
      <vt:lpstr>Übersicht</vt:lpstr>
      <vt:lpstr>Was ist eine Web Applikation?</vt:lpstr>
      <vt:lpstr>PowerPoint-Präsentation</vt:lpstr>
      <vt:lpstr>Frontend - Backend Technologien</vt:lpstr>
      <vt:lpstr>Technolgien im Trend</vt:lpstr>
      <vt:lpstr>Download Nodejs</vt:lpstr>
      <vt:lpstr>Was ist Nodejs?</vt:lpstr>
      <vt:lpstr>Vorteile von Nodejs</vt:lpstr>
      <vt:lpstr>Wer nutzt Nodejs?</vt:lpstr>
      <vt:lpstr>Node im Terminal ausführen</vt:lpstr>
      <vt:lpstr>Node Native Modules</vt:lpstr>
      <vt:lpstr>Node Übung Filesystem</vt:lpstr>
      <vt:lpstr>NPM Node Package Manager</vt:lpstr>
      <vt:lpstr>NPM Projekt starten</vt:lpstr>
      <vt:lpstr>NPM Gruppenübung „Cowsay“</vt:lpstr>
      <vt:lpstr>NPM Übungen Superhelden und Fibonacci 2.0 </vt:lpstr>
      <vt:lpstr>Nodejs + Express</vt:lpstr>
      <vt:lpstr>PowerPoint-Präsentation</vt:lpstr>
      <vt:lpstr>Was ist Express?</vt:lpstr>
      <vt:lpstr>Webserver mit Nodejs + Express</vt:lpstr>
      <vt:lpstr>PowerPoint-Präsentation</vt:lpstr>
      <vt:lpstr>Übung dein erster Webserver</vt:lpstr>
      <vt:lpstr>HTTP Request Status</vt:lpstr>
      <vt:lpstr>Postman</vt:lpstr>
      <vt:lpstr>Vorbereitung auf Full-Stack Projekt To-Do Liste</vt:lpstr>
      <vt:lpstr>Viel Erfolg beim Entwickeln!</vt:lpstr>
    </vt:vector>
  </TitlesOfParts>
  <Company>GRZ IT Center Linz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</dc:title>
  <dc:creator>Dominic Holzweber</dc:creator>
  <cp:lastModifiedBy>Dominic Holzweber</cp:lastModifiedBy>
  <cp:revision>237</cp:revision>
  <dcterms:created xsi:type="dcterms:W3CDTF">2023-08-23T09:07:38Z</dcterms:created>
  <dcterms:modified xsi:type="dcterms:W3CDTF">2023-12-12T15:30:17Z</dcterms:modified>
</cp:coreProperties>
</file>